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19"/>
  </p:notesMasterIdLst>
  <p:sldIdLst>
    <p:sldId id="257" r:id="rId2"/>
    <p:sldId id="1012" r:id="rId3"/>
    <p:sldId id="1027" r:id="rId4"/>
    <p:sldId id="1051" r:id="rId5"/>
    <p:sldId id="1052" r:id="rId6"/>
    <p:sldId id="1053" r:id="rId7"/>
    <p:sldId id="1063" r:id="rId8"/>
    <p:sldId id="1054" r:id="rId9"/>
    <p:sldId id="1055" r:id="rId10"/>
    <p:sldId id="1057" r:id="rId11"/>
    <p:sldId id="1058" r:id="rId12"/>
    <p:sldId id="1059" r:id="rId13"/>
    <p:sldId id="1060" r:id="rId14"/>
    <p:sldId id="1061" r:id="rId15"/>
    <p:sldId id="1056" r:id="rId16"/>
    <p:sldId id="1064" r:id="rId17"/>
    <p:sldId id="821" r:id="rId18"/>
  </p:sldIdLst>
  <p:sldSz cx="12192000" cy="6858000"/>
  <p:notesSz cx="6858000" cy="9144000"/>
  <p:custDataLst>
    <p:tags r:id="rId20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A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7"/>
    <p:restoredTop sz="94410"/>
  </p:normalViewPr>
  <p:slideViewPr>
    <p:cSldViewPr snapToObjects="1">
      <p:cViewPr varScale="1">
        <p:scale>
          <a:sx n="79" d="100"/>
          <a:sy n="79" d="100"/>
        </p:scale>
        <p:origin x="24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jpeg>
</file>

<file path=ppt/media/image30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E786FF-E85D-F143-A9A1-08F64926B286}" type="datetimeFigureOut">
              <a:rPr lang="en-US" smtClean="0"/>
              <a:t>5/4/21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DED50A-AB26-4C4A-B663-A6FA9D7A1EE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A7B7E-AF3B-9A47-B8B8-C0B7127FC527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9230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M:\Marketing\CD\CD_Logos\UzK_Logo_Quadrat_uniblau\UzK_LogoQuadrat.jpg">
            <a:extLst>
              <a:ext uri="{FF2B5EF4-FFF2-40B4-BE49-F238E27FC236}">
                <a16:creationId xmlns:a16="http://schemas.microsoft.com/office/drawing/2014/main" id="{C6C6057D-C4CF-D648-A3E5-E51140659F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/>
          <a:stretch/>
        </p:blipFill>
        <p:spPr bwMode="auto">
          <a:xfrm>
            <a:off x="10205525" y="5761935"/>
            <a:ext cx="1418770" cy="721574"/>
          </a:xfrm>
          <a:prstGeom prst="rect">
            <a:avLst/>
          </a:prstGeom>
          <a:noFill/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8319E42-96C5-884B-82BB-2447E2056053}"/>
              </a:ext>
            </a:extLst>
          </p:cNvPr>
          <p:cNvSpPr/>
          <p:nvPr userDrawn="1"/>
        </p:nvSpPr>
        <p:spPr bwMode="auto">
          <a:xfrm>
            <a:off x="0" y="6762440"/>
            <a:ext cx="12192000" cy="119006"/>
          </a:xfrm>
          <a:prstGeom prst="rect">
            <a:avLst/>
          </a:prstGeom>
          <a:solidFill>
            <a:srgbClr val="457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 sz="1800"/>
          </a:p>
        </p:txBody>
      </p:sp>
      <p:sp>
        <p:nvSpPr>
          <p:cNvPr id="11" name="Rechteck 9">
            <a:extLst>
              <a:ext uri="{FF2B5EF4-FFF2-40B4-BE49-F238E27FC236}">
                <a16:creationId xmlns:a16="http://schemas.microsoft.com/office/drawing/2014/main" id="{310CA648-C844-924C-92F6-C02631FBDF4A}"/>
              </a:ext>
            </a:extLst>
          </p:cNvPr>
          <p:cNvSpPr/>
          <p:nvPr userDrawn="1"/>
        </p:nvSpPr>
        <p:spPr bwMode="auto">
          <a:xfrm>
            <a:off x="534988" y="6237288"/>
            <a:ext cx="54324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sz="1000" b="0" i="0" kern="1200" dirty="0">
                <a:solidFill>
                  <a:schemeClr val="bg1">
                    <a:lumMod val="50000"/>
                  </a:schemeClr>
                </a:solidFill>
                <a:latin typeface="Arial Narrow"/>
                <a:ea typeface="+mn-ea"/>
                <a:cs typeface="Arial Narrow"/>
              </a:rPr>
              <a:t>Information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Systems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for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Sustainable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Society (is3) |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WiSo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Faculty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| Univ.-Prof. Dr. Wolfgang Ketter | </a:t>
            </a:r>
            <a:fld id="{F98651E8-28A9-40EA-971A-EE9F3AB7359B}" type="datetime1">
              <a:rPr lang="de-DE" sz="1000" b="0" i="0" kern="1200" smtClean="0">
                <a:solidFill>
                  <a:schemeClr val="bg1">
                    <a:lumMod val="50000"/>
                  </a:schemeClr>
                </a:solidFill>
                <a:latin typeface="Arial Narrow"/>
                <a:ea typeface="+mn-ea"/>
                <a:cs typeface="Arial Narrow"/>
              </a:rPr>
              <a:pPr>
                <a:defRPr/>
              </a:pPr>
              <a:t>04.05.21</a:t>
            </a:fld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</a:t>
            </a:r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D8A2C00B-E920-394E-8CEC-EAF1DC65AB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4988" y="534989"/>
            <a:ext cx="11089307" cy="725365"/>
          </a:xfrm>
          <a:prstGeom prst="rect">
            <a:avLst/>
          </a:prstGeom>
        </p:spPr>
        <p:txBody>
          <a:bodyPr lIns="72000"/>
          <a:lstStyle>
            <a:lvl1pPr marL="0" indent="0">
              <a:lnSpc>
                <a:spcPts val="2400"/>
              </a:lnSpc>
              <a:buNone/>
              <a:defRPr b="0" i="0">
                <a:solidFill>
                  <a:srgbClr val="447A9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14" name="Textplatzhalter 11">
            <a:extLst>
              <a:ext uri="{FF2B5EF4-FFF2-40B4-BE49-F238E27FC236}">
                <a16:creationId xmlns:a16="http://schemas.microsoft.com/office/drawing/2014/main" id="{6F0E415F-AD40-FA4F-98DB-D4C8102EAC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4988" y="260648"/>
            <a:ext cx="11089307" cy="3463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447A9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de-DE" dirty="0" err="1"/>
              <a:t>Section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6308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M:\Marketing\CD\CD_Logos\UzK_Logo_Quadrat_uniblau\UzK_LogoQuadrat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0461" y="233586"/>
            <a:ext cx="1839869" cy="935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CB47B19-0988-474A-999B-C2ACF6C915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26" t="8677" r="1026" b="86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031F6192-C14D-1845-B35E-365051392C7C}"/>
              </a:ext>
            </a:extLst>
          </p:cNvPr>
          <p:cNvSpPr/>
          <p:nvPr userDrawn="1"/>
        </p:nvSpPr>
        <p:spPr>
          <a:xfrm>
            <a:off x="3763" y="4790485"/>
            <a:ext cx="12188237" cy="2067515"/>
          </a:xfrm>
          <a:prstGeom prst="rect">
            <a:avLst/>
          </a:prstGeom>
          <a:solidFill>
            <a:srgbClr val="457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6928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in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242" y="1279526"/>
            <a:ext cx="10739616" cy="4839220"/>
          </a:xfrm>
          <a:prstGeom prst="rect">
            <a:avLst/>
          </a:prstGeom>
        </p:spPr>
        <p:txBody>
          <a:bodyPr/>
          <a:lstStyle>
            <a:lvl1pPr marL="268288" indent="-268288">
              <a:buClr>
                <a:srgbClr val="457A93"/>
              </a:buClr>
              <a:buFont typeface="Wingdings" panose="05000000000000000000" pitchFamily="2" charset="2"/>
              <a:buChar char="§"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685800" indent="-228600">
              <a:spcBef>
                <a:spcPts val="1200"/>
              </a:spcBef>
              <a:buClr>
                <a:srgbClr val="457A93"/>
              </a:buClr>
              <a:buFont typeface="Wingdings" panose="05000000000000000000" pitchFamily="2" charset="2"/>
              <a:buChar char="§"/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1143000" indent="-228600">
              <a:spcBef>
                <a:spcPts val="1200"/>
              </a:spcBef>
              <a:buClr>
                <a:srgbClr val="457A93"/>
              </a:buClr>
              <a:buFont typeface="Wingdings" panose="05000000000000000000" pitchFamily="2" charset="2"/>
              <a:buChar char="§"/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600200" indent="-228600">
              <a:spcBef>
                <a:spcPts val="1200"/>
              </a:spcBef>
              <a:buClr>
                <a:srgbClr val="457A93"/>
              </a:buClr>
              <a:buFont typeface="Wingdings" panose="05000000000000000000" pitchFamily="2" charset="2"/>
              <a:buChar char="§"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2057400" indent="-228600">
              <a:buClr>
                <a:srgbClr val="457A93"/>
              </a:buClr>
              <a:buFont typeface="Wingdings" panose="05000000000000000000" pitchFamily="2" charset="2"/>
              <a:buChar char="§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8" name="Rechteck 7"/>
          <p:cNvSpPr/>
          <p:nvPr userDrawn="1"/>
        </p:nvSpPr>
        <p:spPr>
          <a:xfrm>
            <a:off x="0" y="6738994"/>
            <a:ext cx="12192000" cy="119006"/>
          </a:xfrm>
          <a:prstGeom prst="rect">
            <a:avLst/>
          </a:prstGeom>
          <a:solidFill>
            <a:srgbClr val="457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Rechteck 9"/>
          <p:cNvSpPr/>
          <p:nvPr userDrawn="1"/>
        </p:nvSpPr>
        <p:spPr>
          <a:xfrm>
            <a:off x="480053" y="6383868"/>
            <a:ext cx="782419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Information Systems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for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Sustainable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Society (is3) |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WiSo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Faculty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| Univ.-Prof. Dr. Wolfgang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Ketter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|</a:t>
            </a:r>
            <a:r>
              <a:rPr lang="de-DE" altLang="de-DE" sz="1000" b="0" i="0" baseline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fld id="{F98651E8-28A9-40EA-971A-EE9F3AB7359B}" type="datetime1">
              <a:rPr lang="de-DE" altLang="de-DE" sz="1000" b="0" i="0" smtClean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pPr/>
              <a:t>04.05.21</a:t>
            </a:fld>
            <a:endParaRPr lang="de-DE" altLang="de-DE" sz="1000" b="0" i="0">
              <a:solidFill>
                <a:schemeClr val="bg1">
                  <a:lumMod val="50000"/>
                </a:schemeClr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18242" y="365124"/>
            <a:ext cx="10739616" cy="9032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0" i="0">
                <a:solidFill>
                  <a:srgbClr val="457A9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pic>
        <p:nvPicPr>
          <p:cNvPr id="12" name="Picture 4" descr="M:\Marketing\CD\CD_Logos\UzK_Logo_Quadrat_uniblau\UzK_LogoQuadrat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8025" y="5702198"/>
            <a:ext cx="1517275" cy="771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92710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3" orient="horz" pos="2523">
          <p15:clr>
            <a:srgbClr val="FBAE40"/>
          </p15:clr>
        </p15:guide>
        <p15:guide id="4" pos="3772">
          <p15:clr>
            <a:srgbClr val="FBAE40"/>
          </p15:clr>
        </p15:guide>
        <p15:guide id="5" orient="horz" pos="2341">
          <p15:clr>
            <a:srgbClr val="FBAE40"/>
          </p15:clr>
        </p15:guide>
        <p15:guide id="6" orient="horz" pos="3861">
          <p15:clr>
            <a:srgbClr val="FBAE40"/>
          </p15:clr>
        </p15:guide>
        <p15:guide id="7" orient="horz" pos="79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5" Type="http://schemas.openxmlformats.org/officeDocument/2006/relationships/vmlDrawing" Target="../drawings/vmlDrawing1.v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9D27BACB-262E-734F-817B-6AF20102B51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747448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" name="think-cell Folie" r:id="rId7" imgW="7772400" imgH="10058400" progId="TCLayout.ActiveDocument.1">
                  <p:embed/>
                </p:oleObj>
              </mc:Choice>
              <mc:Fallback>
                <p:oleObj name="think-cell Folie" r:id="rId7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4582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6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444" userDrawn="1">
          <p15:clr>
            <a:srgbClr val="F26B43"/>
          </p15:clr>
        </p15:guide>
        <p15:guide id="2" pos="778" userDrawn="1">
          <p15:clr>
            <a:srgbClr val="F26B43"/>
          </p15:clr>
        </p15:guide>
        <p15:guide id="3" pos="5109" userDrawn="1">
          <p15:clr>
            <a:srgbClr val="F26B43"/>
          </p15:clr>
        </p15:guide>
        <p15:guide id="4" orient="horz" pos="2873" userDrawn="1">
          <p15:clr>
            <a:srgbClr val="F26B43"/>
          </p15:clr>
        </p15:guide>
        <p15:guide id="5" orient="horz" pos="337" userDrawn="1">
          <p15:clr>
            <a:srgbClr val="F26B43"/>
          </p15:clr>
        </p15:guide>
        <p15:guide id="6" pos="937" userDrawn="1">
          <p15:clr>
            <a:srgbClr val="F26B43"/>
          </p15:clr>
        </p15:guide>
        <p15:guide id="7" pos="1374" userDrawn="1">
          <p15:clr>
            <a:srgbClr val="F26B43"/>
          </p15:clr>
        </p15:guide>
        <p15:guide id="8" pos="1536" userDrawn="1">
          <p15:clr>
            <a:srgbClr val="F26B43"/>
          </p15:clr>
        </p15:guide>
        <p15:guide id="9" pos="1967" userDrawn="1">
          <p15:clr>
            <a:srgbClr val="F26B43"/>
          </p15:clr>
        </p15:guide>
        <p15:guide id="10" pos="2132" userDrawn="1">
          <p15:clr>
            <a:srgbClr val="F26B43"/>
          </p15:clr>
        </p15:guide>
        <p15:guide id="11" pos="2566" userDrawn="1">
          <p15:clr>
            <a:srgbClr val="F26B43"/>
          </p15:clr>
        </p15:guide>
        <p15:guide id="12" pos="2725" userDrawn="1">
          <p15:clr>
            <a:srgbClr val="F26B43"/>
          </p15:clr>
        </p15:guide>
        <p15:guide id="13" pos="3164" userDrawn="1">
          <p15:clr>
            <a:srgbClr val="F26B43"/>
          </p15:clr>
        </p15:guide>
        <p15:guide id="14" pos="3323" userDrawn="1">
          <p15:clr>
            <a:srgbClr val="F26B43"/>
          </p15:clr>
        </p15:guide>
        <p15:guide id="15" pos="3759" userDrawn="1">
          <p15:clr>
            <a:srgbClr val="F26B43"/>
          </p15:clr>
        </p15:guide>
        <p15:guide id="16" pos="3921" userDrawn="1">
          <p15:clr>
            <a:srgbClr val="F26B43"/>
          </p15:clr>
        </p15:guide>
        <p15:guide id="17" pos="4357" userDrawn="1">
          <p15:clr>
            <a:srgbClr val="F26B43"/>
          </p15:clr>
        </p15:guide>
        <p15:guide id="18" pos="4519" userDrawn="1">
          <p15:clr>
            <a:srgbClr val="F26B43"/>
          </p15:clr>
        </p15:guide>
        <p15:guide id="19" pos="4955" userDrawn="1">
          <p15:clr>
            <a:srgbClr val="F26B43"/>
          </p15:clr>
        </p15:guide>
        <p15:guide id="20" pos="5551" userDrawn="1">
          <p15:clr>
            <a:srgbClr val="F26B43"/>
          </p15:clr>
        </p15:guide>
        <p15:guide id="21" pos="5708" userDrawn="1">
          <p15:clr>
            <a:srgbClr val="F26B43"/>
          </p15:clr>
        </p15:guide>
        <p15:guide id="22" pos="6149" userDrawn="1">
          <p15:clr>
            <a:srgbClr val="F26B43"/>
          </p15:clr>
        </p15:guide>
        <p15:guide id="23" pos="6306" userDrawn="1">
          <p15:clr>
            <a:srgbClr val="F26B43"/>
          </p15:clr>
        </p15:guide>
        <p15:guide id="24" pos="6740" userDrawn="1">
          <p15:clr>
            <a:srgbClr val="F26B43"/>
          </p15:clr>
        </p15:guide>
        <p15:guide id="25" pos="6905" userDrawn="1">
          <p15:clr>
            <a:srgbClr val="F26B43"/>
          </p15:clr>
        </p15:guide>
        <p15:guide id="26" pos="7338" userDrawn="1">
          <p15:clr>
            <a:srgbClr val="F26B43"/>
          </p15:clr>
        </p15:guide>
        <p15:guide id="27" orient="horz" pos="808" userDrawn="1">
          <p15:clr>
            <a:srgbClr val="F26B43"/>
          </p15:clr>
        </p15:guide>
        <p15:guide id="28" orient="horz" pos="972" userDrawn="1">
          <p15:clr>
            <a:srgbClr val="F26B43"/>
          </p15:clr>
        </p15:guide>
        <p15:guide id="29" orient="horz" pos="1601" userDrawn="1">
          <p15:clr>
            <a:srgbClr val="F26B43"/>
          </p15:clr>
        </p15:guide>
        <p15:guide id="30" orient="horz" pos="2080" userDrawn="1">
          <p15:clr>
            <a:srgbClr val="F26B43"/>
          </p15:clr>
        </p15:guide>
        <p15:guide id="31" orient="horz" pos="2237" userDrawn="1">
          <p15:clr>
            <a:srgbClr val="F26B43"/>
          </p15:clr>
        </p15:guide>
        <p15:guide id="32" orient="horz" pos="3929" userDrawn="1">
          <p15:clr>
            <a:srgbClr val="F26B43"/>
          </p15:clr>
        </p15:guide>
        <p15:guide id="33" orient="horz" pos="3344" userDrawn="1">
          <p15:clr>
            <a:srgbClr val="F26B43"/>
          </p15:clr>
        </p15:guide>
        <p15:guide id="34" orient="horz" pos="3501" userDrawn="1">
          <p15:clr>
            <a:srgbClr val="F26B43"/>
          </p15:clr>
        </p15:guide>
        <p15:guide id="35" orient="horz" pos="2718" userDrawn="1">
          <p15:clr>
            <a:srgbClr val="F26B43"/>
          </p15:clr>
        </p15:guide>
        <p15:guide id="36" pos="33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2.png"/><Relationship Id="rId7" Type="http://schemas.openxmlformats.org/officeDocument/2006/relationships/image" Target="../media/image2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21.png"/><Relationship Id="rId9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hyperlink" Target="http://www.is3.uni-koeln.de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tiff"/><Relationship Id="rId4" Type="http://schemas.openxmlformats.org/officeDocument/2006/relationships/hyperlink" Target="mailto:is3-teaching@wiso.uni-koeln.d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428263" y="5157193"/>
            <a:ext cx="11230337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Workshop 4 </a:t>
            </a:r>
            <a:endParaRPr lang="en-US" sz="3200" baseline="30000" dirty="0">
              <a:solidFill>
                <a:schemeClr val="bg1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000" dirty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Advanced Analytics and Applications [AAA]</a:t>
            </a:r>
          </a:p>
        </p:txBody>
      </p:sp>
      <p:sp>
        <p:nvSpPr>
          <p:cNvPr id="5" name="Rechteck 4"/>
          <p:cNvSpPr/>
          <p:nvPr/>
        </p:nvSpPr>
        <p:spPr>
          <a:xfrm>
            <a:off x="428262" y="6335742"/>
            <a:ext cx="1123033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de-DE" sz="1100" dirty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Information Systems for Sustainable Society (is3) | WiSo Faculty | Univ.-Prof. Dr. Wolfgang Ketter  | </a:t>
            </a:r>
            <a:fld id="{F98651E8-28A9-40EA-971A-EE9F3AB7359B}" type="datetime1">
              <a:rPr lang="en-US" altLang="de-DE" sz="1100" smtClean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pPr/>
              <a:t>5/4/21</a:t>
            </a:fld>
            <a:endParaRPr lang="en-US" altLang="de-DE" sz="1100" dirty="0">
              <a:solidFill>
                <a:schemeClr val="bg1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95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2.2: </a:t>
            </a:r>
            <a:r>
              <a:rPr lang="de-DE" dirty="0" err="1"/>
              <a:t>Expectation</a:t>
            </a:r>
            <a:r>
              <a:rPr lang="de-DE" dirty="0"/>
              <a:t> </a:t>
            </a:r>
            <a:r>
              <a:rPr lang="de-DE" dirty="0" err="1"/>
              <a:t>Maximization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07A4485-1219-F347-8D59-0401A6B75EEA}"/>
              </a:ext>
            </a:extLst>
          </p:cNvPr>
          <p:cNvSpPr txBox="1"/>
          <p:nvPr/>
        </p:nvSpPr>
        <p:spPr>
          <a:xfrm>
            <a:off x="6888088" y="1534695"/>
            <a:ext cx="40297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We solve the problem using EM. </a:t>
            </a:r>
          </a:p>
        </p:txBody>
      </p:sp>
      <p:cxnSp>
        <p:nvCxnSpPr>
          <p:cNvPr id="7" name="Gerade Verbindung 8">
            <a:extLst>
              <a:ext uri="{FF2B5EF4-FFF2-40B4-BE49-F238E27FC236}">
                <a16:creationId xmlns:a16="http://schemas.microsoft.com/office/drawing/2014/main" id="{ED5C603B-56C8-9048-80FB-8C7E69F973E1}"/>
              </a:ext>
            </a:extLst>
          </p:cNvPr>
          <p:cNvCxnSpPr>
            <a:cxnSpLocks/>
          </p:cNvCxnSpPr>
          <p:nvPr/>
        </p:nvCxnSpPr>
        <p:spPr bwMode="auto">
          <a:xfrm flipV="1">
            <a:off x="6672064" y="1260354"/>
            <a:ext cx="0" cy="4850954"/>
          </a:xfrm>
          <a:prstGeom prst="line">
            <a:avLst/>
          </a:prstGeom>
          <a:ln w="12700">
            <a:solidFill>
              <a:srgbClr val="447A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22369F8A-11B9-2D46-A10E-D175717B9D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82" t="3779" r="33351" b="65150"/>
          <a:stretch/>
        </p:blipFill>
        <p:spPr>
          <a:xfrm>
            <a:off x="839416" y="2492896"/>
            <a:ext cx="3171469" cy="188246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1A038994-B5F6-6240-80D2-90B2BA990E5B}"/>
                  </a:ext>
                </a:extLst>
              </p:cNvPr>
              <p:cNvSpPr txBox="1"/>
              <p:nvPr/>
            </p:nvSpPr>
            <p:spPr>
              <a:xfrm>
                <a:off x="6861409" y="2393100"/>
                <a:ext cx="4320481" cy="23146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Solution Part b)</a:t>
                </a:r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: Expectation Step.</a:t>
                </a: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</a:b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</a:br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1) Set initial (random) estimates</a:t>
                </a: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</a:br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                        </a:t>
                </a: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</a:br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                       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sz="160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𝐴</m:t>
                        </m:r>
                      </m:sub>
                      <m:sup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0</m:t>
                        </m:r>
                      </m:sup>
                    </m:sSubSup>
                    <m:r>
                      <a:rPr lang="de-DE" sz="16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=0.6</m:t>
                    </m:r>
                    <m:r>
                      <a:rPr lang="de-DE" sz="1600" i="1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 ≠</m:t>
                    </m:r>
                    <m:sSubSup>
                      <m:sSubSupPr>
                        <m:ctrlPr>
                          <a:rPr lang="en-US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𝐵</m:t>
                        </m:r>
                      </m:sub>
                      <m:sup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0</m:t>
                        </m:r>
                      </m:sup>
                    </m:sSubSup>
                    <m:r>
                      <a:rPr lang="de-DE" sz="16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=0.5</m:t>
                    </m:r>
                  </m:oMath>
                </a14:m>
                <a:endParaRPr lang="en-US" sz="1600" dirty="0">
                  <a:solidFill>
                    <a:schemeClr val="accent6">
                      <a:lumMod val="75000"/>
                    </a:schemeClr>
                  </a:solidFill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  <a:p>
                <a:endParaRPr lang="en-US" sz="1600" dirty="0">
                  <a:solidFill>
                    <a:schemeClr val="accent6">
                      <a:lumMod val="75000"/>
                    </a:schemeClr>
                  </a:solidFill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2) Calculate the respective relative frequency for each round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𝑖</m:t>
                        </m:r>
                      </m:sub>
                    </m:sSub>
                    <m:r>
                      <a:rPr lang="de-DE" sz="16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, </m:t>
                    </m:r>
                  </m:oMath>
                </a14:m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which is also the MLE estimate within the round. </a:t>
                </a:r>
              </a:p>
            </p:txBody>
          </p:sp>
        </mc:Choice>
        <mc:Fallback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1A038994-B5F6-6240-80D2-90B2BA990E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409" y="2393100"/>
                <a:ext cx="4320481" cy="2314608"/>
              </a:xfrm>
              <a:prstGeom prst="rect">
                <a:avLst/>
              </a:prstGeom>
              <a:blipFill>
                <a:blip r:embed="rId3"/>
                <a:stretch>
                  <a:fillRect l="-882" b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280F2056-38B9-CC45-9746-A7E787CF1D22}"/>
                  </a:ext>
                </a:extLst>
              </p:cNvPr>
              <p:cNvSpPr/>
              <p:nvPr/>
            </p:nvSpPr>
            <p:spPr>
              <a:xfrm>
                <a:off x="4311585" y="2676206"/>
                <a:ext cx="136377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𝜃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1</m:t>
                          </m:r>
                        </m:sub>
                      </m:sSub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  <m:r>
                        <a:rPr lang="de-DE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=5/10</m:t>
                      </m:r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Rechteck 4">
                <a:extLst>
                  <a:ext uri="{FF2B5EF4-FFF2-40B4-BE49-F238E27FC236}">
                    <a16:creationId xmlns:a16="http://schemas.microsoft.com/office/drawing/2014/main" id="{280F2056-38B9-CC45-9746-A7E787CF1D2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1585" y="2676206"/>
                <a:ext cx="1363771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Rechteck 9">
                <a:extLst>
                  <a:ext uri="{FF2B5EF4-FFF2-40B4-BE49-F238E27FC236}">
                    <a16:creationId xmlns:a16="http://schemas.microsoft.com/office/drawing/2014/main" id="{66DE62B3-51C9-5B46-9011-6993E56AC8E2}"/>
                  </a:ext>
                </a:extLst>
              </p:cNvPr>
              <p:cNvSpPr/>
              <p:nvPr/>
            </p:nvSpPr>
            <p:spPr>
              <a:xfrm>
                <a:off x="4311585" y="2979381"/>
                <a:ext cx="136909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𝜃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de-DE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= 9/10</m:t>
                      </m:r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0" name="Rechteck 9">
                <a:extLst>
                  <a:ext uri="{FF2B5EF4-FFF2-40B4-BE49-F238E27FC236}">
                    <a16:creationId xmlns:a16="http://schemas.microsoft.com/office/drawing/2014/main" id="{66DE62B3-51C9-5B46-9011-6993E56AC8E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1585" y="2979381"/>
                <a:ext cx="1369093" cy="369332"/>
              </a:xfrm>
              <a:prstGeom prst="rect">
                <a:avLst/>
              </a:prstGeom>
              <a:blipFill>
                <a:blip r:embed="rId5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5D0F1484-255D-7249-99B6-C27B4385D9DE}"/>
                  </a:ext>
                </a:extLst>
              </p:cNvPr>
              <p:cNvSpPr/>
              <p:nvPr/>
            </p:nvSpPr>
            <p:spPr>
              <a:xfrm>
                <a:off x="4311585" y="3282555"/>
                <a:ext cx="136909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𝜃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3</m:t>
                          </m:r>
                        </m:sub>
                      </m:sSub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  <m:r>
                        <a:rPr lang="de-DE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=8/10</m:t>
                      </m:r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5D0F1484-255D-7249-99B6-C27B4385D9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1585" y="3282555"/>
                <a:ext cx="1369093" cy="369332"/>
              </a:xfrm>
              <a:prstGeom prst="rect">
                <a:avLst/>
              </a:prstGeom>
              <a:blipFill>
                <a:blip r:embed="rId6"/>
                <a:stretch>
                  <a:fillRect b="-12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hteck 11">
                <a:extLst>
                  <a:ext uri="{FF2B5EF4-FFF2-40B4-BE49-F238E27FC236}">
                    <a16:creationId xmlns:a16="http://schemas.microsoft.com/office/drawing/2014/main" id="{DDB29353-D5C4-2748-A9B3-4A16AC87D28F}"/>
                  </a:ext>
                </a:extLst>
              </p:cNvPr>
              <p:cNvSpPr/>
              <p:nvPr/>
            </p:nvSpPr>
            <p:spPr>
              <a:xfrm>
                <a:off x="4311585" y="3557150"/>
                <a:ext cx="136370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𝜃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4</m:t>
                          </m:r>
                        </m:sub>
                      </m:sSub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  <m:r>
                        <a:rPr lang="de-DE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=4/10</m:t>
                      </m:r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" name="Rechteck 11">
                <a:extLst>
                  <a:ext uri="{FF2B5EF4-FFF2-40B4-BE49-F238E27FC236}">
                    <a16:creationId xmlns:a16="http://schemas.microsoft.com/office/drawing/2014/main" id="{DDB29353-D5C4-2748-A9B3-4A16AC87D2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1585" y="3557150"/>
                <a:ext cx="1363707" cy="369332"/>
              </a:xfrm>
              <a:prstGeom prst="rect">
                <a:avLst/>
              </a:prstGeom>
              <a:blipFill>
                <a:blip r:embed="rId7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49AFC47E-3359-C644-A0F6-A8F1C8CB922F}"/>
                  </a:ext>
                </a:extLst>
              </p:cNvPr>
              <p:cNvSpPr/>
              <p:nvPr/>
            </p:nvSpPr>
            <p:spPr>
              <a:xfrm>
                <a:off x="4311585" y="3822746"/>
                <a:ext cx="136909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𝜃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5</m:t>
                          </m:r>
                        </m:sub>
                      </m:sSub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  <m:r>
                        <a:rPr lang="de-DE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=7/10</m:t>
                      </m:r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49AFC47E-3359-C644-A0F6-A8F1C8CB922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1585" y="3822746"/>
                <a:ext cx="1369093" cy="369332"/>
              </a:xfrm>
              <a:prstGeom prst="rect">
                <a:avLst/>
              </a:prstGeom>
              <a:blipFill>
                <a:blip r:embed="rId8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hteck 13">
            <a:extLst>
              <a:ext uri="{FF2B5EF4-FFF2-40B4-BE49-F238E27FC236}">
                <a16:creationId xmlns:a16="http://schemas.microsoft.com/office/drawing/2014/main" id="{EB00A390-8A40-3D4A-84AE-E2787820AE7B}"/>
              </a:ext>
            </a:extLst>
          </p:cNvPr>
          <p:cNvSpPr/>
          <p:nvPr/>
        </p:nvSpPr>
        <p:spPr>
          <a:xfrm>
            <a:off x="666122" y="2337219"/>
            <a:ext cx="1322824" cy="2999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2FA4F97-AFDA-5047-85F1-BDF009564E51}"/>
              </a:ext>
            </a:extLst>
          </p:cNvPr>
          <p:cNvSpPr/>
          <p:nvPr/>
        </p:nvSpPr>
        <p:spPr>
          <a:xfrm>
            <a:off x="2405850" y="2388483"/>
            <a:ext cx="1741443" cy="218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277D10E-4AD2-E44A-8B1C-E0A7BAF1D96F}"/>
              </a:ext>
            </a:extLst>
          </p:cNvPr>
          <p:cNvSpPr/>
          <p:nvPr/>
        </p:nvSpPr>
        <p:spPr>
          <a:xfrm>
            <a:off x="3312237" y="2388483"/>
            <a:ext cx="3024336" cy="218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A8F53F-9BA7-A142-B998-AD89C2A59387}"/>
              </a:ext>
            </a:extLst>
          </p:cNvPr>
          <p:cNvSpPr/>
          <p:nvPr/>
        </p:nvSpPr>
        <p:spPr>
          <a:xfrm>
            <a:off x="4865914" y="2360652"/>
            <a:ext cx="1713802" cy="218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54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7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2.2: </a:t>
            </a:r>
            <a:r>
              <a:rPr lang="de-DE" dirty="0" err="1"/>
              <a:t>Expectation</a:t>
            </a:r>
            <a:r>
              <a:rPr lang="de-DE" dirty="0"/>
              <a:t> </a:t>
            </a:r>
            <a:r>
              <a:rPr lang="de-DE" dirty="0" err="1"/>
              <a:t>Maximization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cxnSp>
        <p:nvCxnSpPr>
          <p:cNvPr id="7" name="Gerade Verbindung 8">
            <a:extLst>
              <a:ext uri="{FF2B5EF4-FFF2-40B4-BE49-F238E27FC236}">
                <a16:creationId xmlns:a16="http://schemas.microsoft.com/office/drawing/2014/main" id="{ED5C603B-56C8-9048-80FB-8C7E69F973E1}"/>
              </a:ext>
            </a:extLst>
          </p:cNvPr>
          <p:cNvCxnSpPr>
            <a:cxnSpLocks/>
          </p:cNvCxnSpPr>
          <p:nvPr/>
        </p:nvCxnSpPr>
        <p:spPr bwMode="auto">
          <a:xfrm flipV="1">
            <a:off x="6672064" y="1260354"/>
            <a:ext cx="0" cy="4850954"/>
          </a:xfrm>
          <a:prstGeom prst="line">
            <a:avLst/>
          </a:prstGeom>
          <a:ln w="12700">
            <a:solidFill>
              <a:srgbClr val="447A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22369F8A-11B9-2D46-A10E-D175717B9D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95"/>
          <a:stretch/>
        </p:blipFill>
        <p:spPr>
          <a:xfrm>
            <a:off x="1672565" y="2232351"/>
            <a:ext cx="3860800" cy="263610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D9FAB6A-9F84-DD4E-8DFB-9307C8BB1252}"/>
              </a:ext>
            </a:extLst>
          </p:cNvPr>
          <p:cNvSpPr txBox="1"/>
          <p:nvPr/>
        </p:nvSpPr>
        <p:spPr>
          <a:xfrm>
            <a:off x="6888088" y="1534695"/>
            <a:ext cx="40297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We solve the problem using EM.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F302235-1C61-4342-9A77-BC01D1D22238}"/>
              </a:ext>
            </a:extLst>
          </p:cNvPr>
          <p:cNvSpPr txBox="1"/>
          <p:nvPr/>
        </p:nvSpPr>
        <p:spPr>
          <a:xfrm>
            <a:off x="6861409" y="2393100"/>
            <a:ext cx="4320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Solution Part c)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: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Calculate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weights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,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or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in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other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words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,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probability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how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likely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a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record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drawn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from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either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coin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A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or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coin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B. 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20FBEBB-AE58-C146-891F-1AF037CE23DA}"/>
              </a:ext>
            </a:extLst>
          </p:cNvPr>
          <p:cNvSpPr/>
          <p:nvPr/>
        </p:nvSpPr>
        <p:spPr>
          <a:xfrm>
            <a:off x="2698373" y="2852936"/>
            <a:ext cx="3024336" cy="218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D9A5E9ED-19D2-4946-AF71-452448964E86}"/>
                  </a:ext>
                </a:extLst>
              </p:cNvPr>
              <p:cNvSpPr txBox="1"/>
              <p:nvPr/>
            </p:nvSpPr>
            <p:spPr>
              <a:xfrm>
                <a:off x="6861409" y="3328449"/>
                <a:ext cx="4320481" cy="13775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Therefor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e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,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we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need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to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calculate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the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log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likelihood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values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for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each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of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the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five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records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based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on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the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current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:r>
                  <a:rPr lang="de-DE" sz="1600" dirty="0" err="1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estimate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600" b="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1600" b="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𝐴</m:t>
                        </m:r>
                      </m:sub>
                      <m:sup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𝑗</m:t>
                        </m:r>
                      </m:sup>
                    </m:sSubSup>
                  </m:oMath>
                </a14:m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, and </a:t>
                </a:r>
                <a:r>
                  <a:rPr lang="de-DE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600" b="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𝐵</m:t>
                        </m:r>
                      </m:sub>
                      <m:sup>
                        <m:r>
                          <a:rPr lang="de-DE" sz="1600" b="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𝑗</m:t>
                        </m:r>
                      </m:sup>
                    </m:sSubSup>
                  </m:oMath>
                </a14:m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 according to: </a:t>
                </a: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</a:br>
                <a:endParaRPr lang="en-US" sz="1600" dirty="0">
                  <a:solidFill>
                    <a:schemeClr val="accent6">
                      <a:lumMod val="75000"/>
                    </a:schemeClr>
                  </a:solidFill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  <a:p>
                <a:endParaRPr lang="en-US" sz="1600" dirty="0">
                  <a:solidFill>
                    <a:schemeClr val="accent6">
                      <a:lumMod val="75000"/>
                    </a:schemeClr>
                  </a:solidFill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</mc:Choice>
        <mc:Fallback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D9A5E9ED-19D2-4946-AF71-452448964E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409" y="3328449"/>
                <a:ext cx="4320481" cy="1377557"/>
              </a:xfrm>
              <a:prstGeom prst="rect">
                <a:avLst/>
              </a:prstGeom>
              <a:blipFill>
                <a:blip r:embed="rId3"/>
                <a:stretch>
                  <a:fillRect l="-882" t="-909" r="-5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Grafik 10">
            <a:extLst>
              <a:ext uri="{FF2B5EF4-FFF2-40B4-BE49-F238E27FC236}">
                <a16:creationId xmlns:a16="http://schemas.microsoft.com/office/drawing/2014/main" id="{02877619-B7F1-4C45-8CF0-67B53EAB81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7779" y="4462285"/>
            <a:ext cx="4057278" cy="27377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B2E8424D-C8AA-5A46-ACF9-5FF6BB8A94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2387" y="3341876"/>
            <a:ext cx="3262238" cy="77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502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2.2: </a:t>
            </a:r>
            <a:r>
              <a:rPr lang="de-DE" dirty="0" err="1"/>
              <a:t>Expectation</a:t>
            </a:r>
            <a:r>
              <a:rPr lang="de-DE" dirty="0"/>
              <a:t> </a:t>
            </a:r>
            <a:r>
              <a:rPr lang="de-DE" dirty="0" err="1"/>
              <a:t>Maximization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cxnSp>
        <p:nvCxnSpPr>
          <p:cNvPr id="7" name="Gerade Verbindung 8">
            <a:extLst>
              <a:ext uri="{FF2B5EF4-FFF2-40B4-BE49-F238E27FC236}">
                <a16:creationId xmlns:a16="http://schemas.microsoft.com/office/drawing/2014/main" id="{ED5C603B-56C8-9048-80FB-8C7E69F973E1}"/>
              </a:ext>
            </a:extLst>
          </p:cNvPr>
          <p:cNvCxnSpPr>
            <a:cxnSpLocks/>
          </p:cNvCxnSpPr>
          <p:nvPr/>
        </p:nvCxnSpPr>
        <p:spPr bwMode="auto">
          <a:xfrm flipV="1">
            <a:off x="6672064" y="1260354"/>
            <a:ext cx="0" cy="4850954"/>
          </a:xfrm>
          <a:prstGeom prst="line">
            <a:avLst/>
          </a:prstGeom>
          <a:ln w="12700">
            <a:solidFill>
              <a:srgbClr val="447A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22369F8A-11B9-2D46-A10E-D175717B9D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95"/>
          <a:stretch/>
        </p:blipFill>
        <p:spPr>
          <a:xfrm>
            <a:off x="1672565" y="2232351"/>
            <a:ext cx="3860800" cy="263610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D9FAB6A-9F84-DD4E-8DFB-9307C8BB1252}"/>
              </a:ext>
            </a:extLst>
          </p:cNvPr>
          <p:cNvSpPr txBox="1"/>
          <p:nvPr/>
        </p:nvSpPr>
        <p:spPr>
          <a:xfrm>
            <a:off x="6888088" y="1534695"/>
            <a:ext cx="40297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We solve the problem using EM.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F302235-1C61-4342-9A77-BC01D1D22238}"/>
              </a:ext>
            </a:extLst>
          </p:cNvPr>
          <p:cNvSpPr txBox="1"/>
          <p:nvPr/>
        </p:nvSpPr>
        <p:spPr>
          <a:xfrm>
            <a:off x="6861409" y="2393100"/>
            <a:ext cx="43204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Solution Part d)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: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Based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on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these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log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liklihoods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,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calculate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weights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for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each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round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as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follows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:</a:t>
            </a:r>
            <a:b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</a:br>
            <a:b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</a:br>
            <a:endParaRPr lang="en-US" sz="1600" dirty="0">
              <a:solidFill>
                <a:schemeClr val="accent6">
                  <a:lumMod val="75000"/>
                </a:schemeClr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20FBEBB-AE58-C146-891F-1AF037CE23DA}"/>
              </a:ext>
            </a:extLst>
          </p:cNvPr>
          <p:cNvSpPr/>
          <p:nvPr/>
        </p:nvSpPr>
        <p:spPr>
          <a:xfrm>
            <a:off x="2698373" y="2852936"/>
            <a:ext cx="3024336" cy="218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B2E8424D-C8AA-5A46-ACF9-5FF6BB8A9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2387" y="3341876"/>
            <a:ext cx="3262238" cy="77153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EEDCD202-8467-DD4F-8BA2-2997C5348A31}"/>
                  </a:ext>
                </a:extLst>
              </p:cNvPr>
              <p:cNvSpPr txBox="1"/>
              <p:nvPr/>
            </p:nvSpPr>
            <p:spPr>
              <a:xfrm>
                <a:off x="7745552" y="3435572"/>
                <a:ext cx="3670877" cy="5335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Weight for Coin A: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)+</m:t>
                        </m:r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dirty="0">
                    <a:solidFill>
                      <a:schemeClr val="accent6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EEDCD202-8467-DD4F-8BA2-2997C5348A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5552" y="3435572"/>
                <a:ext cx="3670877" cy="533544"/>
              </a:xfrm>
              <a:prstGeom prst="rect">
                <a:avLst/>
              </a:prstGeom>
              <a:blipFill>
                <a:blip r:embed="rId4"/>
                <a:stretch>
                  <a:fillRect l="-1379" b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7CE1B5E6-40B1-E446-8314-6ADBBB3E352A}"/>
                  </a:ext>
                </a:extLst>
              </p:cNvPr>
              <p:cNvSpPr txBox="1"/>
              <p:nvPr/>
            </p:nvSpPr>
            <p:spPr>
              <a:xfrm>
                <a:off x="7745552" y="4269293"/>
                <a:ext cx="3662862" cy="5335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Weight for Coin B: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)+</m:t>
                        </m:r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dirty="0">
                    <a:solidFill>
                      <a:schemeClr val="accent6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7CE1B5E6-40B1-E446-8314-6ADBBB3E35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5552" y="4269293"/>
                <a:ext cx="3662862" cy="533544"/>
              </a:xfrm>
              <a:prstGeom prst="rect">
                <a:avLst/>
              </a:prstGeom>
              <a:blipFill>
                <a:blip r:embed="rId5"/>
                <a:stretch>
                  <a:fillRect l="-1384"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46399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2.2: </a:t>
            </a:r>
            <a:r>
              <a:rPr lang="de-DE" dirty="0" err="1"/>
              <a:t>Expectation</a:t>
            </a:r>
            <a:r>
              <a:rPr lang="de-DE" dirty="0"/>
              <a:t> </a:t>
            </a:r>
            <a:r>
              <a:rPr lang="de-DE" dirty="0" err="1"/>
              <a:t>Maximization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cxnSp>
        <p:nvCxnSpPr>
          <p:cNvPr id="7" name="Gerade Verbindung 8">
            <a:extLst>
              <a:ext uri="{FF2B5EF4-FFF2-40B4-BE49-F238E27FC236}">
                <a16:creationId xmlns:a16="http://schemas.microsoft.com/office/drawing/2014/main" id="{ED5C603B-56C8-9048-80FB-8C7E69F973E1}"/>
              </a:ext>
            </a:extLst>
          </p:cNvPr>
          <p:cNvCxnSpPr>
            <a:cxnSpLocks/>
          </p:cNvCxnSpPr>
          <p:nvPr/>
        </p:nvCxnSpPr>
        <p:spPr bwMode="auto">
          <a:xfrm flipV="1">
            <a:off x="6672064" y="1260354"/>
            <a:ext cx="0" cy="4850954"/>
          </a:xfrm>
          <a:prstGeom prst="line">
            <a:avLst/>
          </a:prstGeom>
          <a:ln w="12700">
            <a:solidFill>
              <a:srgbClr val="447A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22369F8A-11B9-2D46-A10E-D175717B9D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95"/>
          <a:stretch/>
        </p:blipFill>
        <p:spPr>
          <a:xfrm>
            <a:off x="1672565" y="2232351"/>
            <a:ext cx="3860800" cy="263610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D9FAB6A-9F84-DD4E-8DFB-9307C8BB1252}"/>
              </a:ext>
            </a:extLst>
          </p:cNvPr>
          <p:cNvSpPr txBox="1"/>
          <p:nvPr/>
        </p:nvSpPr>
        <p:spPr>
          <a:xfrm>
            <a:off x="6888088" y="1534695"/>
            <a:ext cx="40297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We solve the problem using EM.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F302235-1C61-4342-9A77-BC01D1D22238}"/>
              </a:ext>
            </a:extLst>
          </p:cNvPr>
          <p:cNvSpPr txBox="1"/>
          <p:nvPr/>
        </p:nvSpPr>
        <p:spPr>
          <a:xfrm>
            <a:off x="6861409" y="2393100"/>
            <a:ext cx="43204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Solution Part d)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: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Based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on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these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log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liklihoods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,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calculate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weights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for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each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round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as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follows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:</a:t>
            </a:r>
            <a:b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</a:br>
            <a:b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</a:br>
            <a:endParaRPr lang="en-US" sz="1600" dirty="0">
              <a:solidFill>
                <a:schemeClr val="accent6">
                  <a:lumMod val="75000"/>
                </a:schemeClr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20FBEBB-AE58-C146-891F-1AF037CE23DA}"/>
              </a:ext>
            </a:extLst>
          </p:cNvPr>
          <p:cNvSpPr/>
          <p:nvPr/>
        </p:nvSpPr>
        <p:spPr>
          <a:xfrm>
            <a:off x="2698373" y="2852936"/>
            <a:ext cx="3024336" cy="218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99CCBC6-7A04-1B4D-BB4A-B6CECE912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645" y="2964232"/>
            <a:ext cx="1480934" cy="138539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73355F52-07CD-1C4A-BB98-2706B8FADF70}"/>
                  </a:ext>
                </a:extLst>
              </p:cNvPr>
              <p:cNvSpPr txBox="1"/>
              <p:nvPr/>
            </p:nvSpPr>
            <p:spPr>
              <a:xfrm>
                <a:off x="7745552" y="3435572"/>
                <a:ext cx="3670877" cy="5335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Weight for Coin A: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)+</m:t>
                        </m:r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dirty="0">
                    <a:solidFill>
                      <a:schemeClr val="accent6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73355F52-07CD-1C4A-BB98-2706B8FADF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5552" y="3435572"/>
                <a:ext cx="3670877" cy="533544"/>
              </a:xfrm>
              <a:prstGeom prst="rect">
                <a:avLst/>
              </a:prstGeom>
              <a:blipFill>
                <a:blip r:embed="rId4"/>
                <a:stretch>
                  <a:fillRect l="-1379" b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514176B1-C4E0-6044-A554-D520E53182B7}"/>
                  </a:ext>
                </a:extLst>
              </p:cNvPr>
              <p:cNvSpPr txBox="1"/>
              <p:nvPr/>
            </p:nvSpPr>
            <p:spPr>
              <a:xfrm>
                <a:off x="7745552" y="4269293"/>
                <a:ext cx="3662862" cy="5335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accent6"/>
                    </a:solidFill>
                  </a:rPr>
                  <a:t>Weight for Coin B: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)+</m:t>
                        </m:r>
                        <m:r>
                          <m:rPr>
                            <m:sty m:val="p"/>
                          </m:rPr>
                          <a:rPr lang="de-DE" b="0" i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𝐿𝐿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de-DE" b="0" i="1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dirty="0">
                    <a:solidFill>
                      <a:schemeClr val="accent6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514176B1-C4E0-6044-A554-D520E53182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5552" y="4269293"/>
                <a:ext cx="3662862" cy="533544"/>
              </a:xfrm>
              <a:prstGeom prst="rect">
                <a:avLst/>
              </a:prstGeom>
              <a:blipFill>
                <a:blip r:embed="rId5"/>
                <a:stretch>
                  <a:fillRect l="-1384"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9475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2.2: </a:t>
            </a:r>
            <a:r>
              <a:rPr lang="de-DE" dirty="0" err="1"/>
              <a:t>Expectation</a:t>
            </a:r>
            <a:r>
              <a:rPr lang="de-DE" dirty="0"/>
              <a:t> </a:t>
            </a:r>
            <a:r>
              <a:rPr lang="de-DE" dirty="0" err="1"/>
              <a:t>Maximization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cxnSp>
        <p:nvCxnSpPr>
          <p:cNvPr id="7" name="Gerade Verbindung 8">
            <a:extLst>
              <a:ext uri="{FF2B5EF4-FFF2-40B4-BE49-F238E27FC236}">
                <a16:creationId xmlns:a16="http://schemas.microsoft.com/office/drawing/2014/main" id="{ED5C603B-56C8-9048-80FB-8C7E69F973E1}"/>
              </a:ext>
            </a:extLst>
          </p:cNvPr>
          <p:cNvCxnSpPr>
            <a:cxnSpLocks/>
          </p:cNvCxnSpPr>
          <p:nvPr/>
        </p:nvCxnSpPr>
        <p:spPr bwMode="auto">
          <a:xfrm flipV="1">
            <a:off x="6672064" y="1260354"/>
            <a:ext cx="0" cy="4850954"/>
          </a:xfrm>
          <a:prstGeom prst="line">
            <a:avLst/>
          </a:prstGeom>
          <a:ln w="12700">
            <a:solidFill>
              <a:srgbClr val="447A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22369F8A-11B9-2D46-A10E-D175717B9D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95"/>
          <a:stretch/>
        </p:blipFill>
        <p:spPr>
          <a:xfrm>
            <a:off x="1672565" y="2232351"/>
            <a:ext cx="3860800" cy="263610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D9FAB6A-9F84-DD4E-8DFB-9307C8BB1252}"/>
              </a:ext>
            </a:extLst>
          </p:cNvPr>
          <p:cNvSpPr txBox="1"/>
          <p:nvPr/>
        </p:nvSpPr>
        <p:spPr>
          <a:xfrm>
            <a:off x="6888088" y="1534695"/>
            <a:ext cx="40297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We solve the problem using EM.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F302235-1C61-4342-9A77-BC01D1D22238}"/>
              </a:ext>
            </a:extLst>
          </p:cNvPr>
          <p:cNvSpPr txBox="1"/>
          <p:nvPr/>
        </p:nvSpPr>
        <p:spPr>
          <a:xfrm>
            <a:off x="6861409" y="2393100"/>
            <a:ext cx="43204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Solution Part d)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: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Maximization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Step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: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20FBEBB-AE58-C146-891F-1AF037CE23DA}"/>
              </a:ext>
            </a:extLst>
          </p:cNvPr>
          <p:cNvSpPr/>
          <p:nvPr/>
        </p:nvSpPr>
        <p:spPr>
          <a:xfrm>
            <a:off x="2698373" y="2852936"/>
            <a:ext cx="3024336" cy="2182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EEDCD202-8467-DD4F-8BA2-2997C5348A31}"/>
                  </a:ext>
                </a:extLst>
              </p:cNvPr>
              <p:cNvSpPr txBox="1"/>
              <p:nvPr/>
            </p:nvSpPr>
            <p:spPr>
              <a:xfrm>
                <a:off x="6893782" y="3009687"/>
                <a:ext cx="5101909" cy="10453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Maximization Step Coin A: </a:t>
                </a: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</a:b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</a:br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𝐴</m:t>
                        </m:r>
                      </m:sub>
                      <m:sup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1</m:t>
                        </m:r>
                      </m:sup>
                    </m:sSubSup>
                    <m:r>
                      <a:rPr lang="de-DE" sz="16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= </m:t>
                    </m:r>
                    <m:f>
                      <m:fPr>
                        <m:ctrlPr>
                          <a:rPr lang="en-US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0.45 ∗</m:t>
                        </m:r>
                        <m:d>
                          <m:dPr>
                            <m:ctrlP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num>
                              <m:den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den>
                            </m:f>
                          </m:e>
                        </m:d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+0.8∗</m:t>
                        </m:r>
                        <m:d>
                          <m:dPr>
                            <m:ctrlP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num>
                              <m:den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den>
                            </m:f>
                          </m:e>
                        </m:d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+0.73∗</m:t>
                        </m:r>
                        <m:d>
                          <m:dPr>
                            <m:ctrlP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num>
                              <m:den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den>
                            </m:f>
                          </m:e>
                        </m:d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+0.35∗</m:t>
                        </m:r>
                        <m:d>
                          <m:dPr>
                            <m:ctrlP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den>
                            </m:f>
                          </m:e>
                        </m:d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+0.65∗(</m:t>
                        </m:r>
                        <m:f>
                          <m:fPr>
                            <m:ctrlP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num>
                          <m:den>
                            <m: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10</m:t>
                            </m:r>
                          </m:den>
                        </m:f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0.45+0.8+0.73+0.35+0.65</m:t>
                        </m:r>
                      </m:den>
                    </m:f>
                    <m:r>
                      <a:rPr lang="de-DE" sz="16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=0.71</m:t>
                    </m:r>
                  </m:oMath>
                </a14:m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EEDCD202-8467-DD4F-8BA2-2997C5348A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93782" y="3009687"/>
                <a:ext cx="5101909" cy="1045351"/>
              </a:xfrm>
              <a:prstGeom prst="rect">
                <a:avLst/>
              </a:prstGeom>
              <a:blipFill>
                <a:blip r:embed="rId3"/>
                <a:stretch>
                  <a:fillRect l="-496" t="-1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Grafik 11">
            <a:extLst>
              <a:ext uri="{FF2B5EF4-FFF2-40B4-BE49-F238E27FC236}">
                <a16:creationId xmlns:a16="http://schemas.microsoft.com/office/drawing/2014/main" id="{F99CCBC6-7A04-1B4D-BB4A-B6CECE9129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4645" y="2964232"/>
            <a:ext cx="1480934" cy="138539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15CA4D95-2363-384D-AEB8-35FA81CA8D2C}"/>
                  </a:ext>
                </a:extLst>
              </p:cNvPr>
              <p:cNvSpPr/>
              <p:nvPr/>
            </p:nvSpPr>
            <p:spPr>
              <a:xfrm>
                <a:off x="4061065" y="4467428"/>
                <a:ext cx="136377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𝜃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1</m:t>
                          </m:r>
                        </m:sub>
                      </m:sSub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  <m:r>
                        <a:rPr lang="de-DE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=5/10</m:t>
                      </m:r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3" name="Rechteck 12">
                <a:extLst>
                  <a:ext uri="{FF2B5EF4-FFF2-40B4-BE49-F238E27FC236}">
                    <a16:creationId xmlns:a16="http://schemas.microsoft.com/office/drawing/2014/main" id="{15CA4D95-2363-384D-AEB8-35FA81CA8D2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1065" y="4467428"/>
                <a:ext cx="1363771" cy="369332"/>
              </a:xfrm>
              <a:prstGeom prst="rect">
                <a:avLst/>
              </a:prstGeom>
              <a:blipFill>
                <a:blip r:embed="rId5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Rechteck 14">
                <a:extLst>
                  <a:ext uri="{FF2B5EF4-FFF2-40B4-BE49-F238E27FC236}">
                    <a16:creationId xmlns:a16="http://schemas.microsoft.com/office/drawing/2014/main" id="{D71DD7B7-B537-3740-9077-4BB3B4694DD7}"/>
                  </a:ext>
                </a:extLst>
              </p:cNvPr>
              <p:cNvSpPr/>
              <p:nvPr/>
            </p:nvSpPr>
            <p:spPr>
              <a:xfrm>
                <a:off x="4061065" y="4770603"/>
                <a:ext cx="136909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𝜃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2</m:t>
                          </m:r>
                        </m:sub>
                      </m:sSub>
                      <m:r>
                        <a:rPr lang="de-DE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= 9/10</m:t>
                      </m:r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5" name="Rechteck 14">
                <a:extLst>
                  <a:ext uri="{FF2B5EF4-FFF2-40B4-BE49-F238E27FC236}">
                    <a16:creationId xmlns:a16="http://schemas.microsoft.com/office/drawing/2014/main" id="{D71DD7B7-B537-3740-9077-4BB3B4694D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1065" y="4770603"/>
                <a:ext cx="1369093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F8EFA9DA-3740-6C4F-ACFB-6EE4629B1819}"/>
                  </a:ext>
                </a:extLst>
              </p:cNvPr>
              <p:cNvSpPr/>
              <p:nvPr/>
            </p:nvSpPr>
            <p:spPr>
              <a:xfrm>
                <a:off x="4061065" y="5073777"/>
                <a:ext cx="136909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𝜃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3</m:t>
                          </m:r>
                        </m:sub>
                      </m:sSub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  <m:r>
                        <a:rPr lang="de-DE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=8/10</m:t>
                      </m:r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F8EFA9DA-3740-6C4F-ACFB-6EE4629B181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1065" y="5073777"/>
                <a:ext cx="1369093" cy="369332"/>
              </a:xfrm>
              <a:prstGeom prst="rect">
                <a:avLst/>
              </a:prstGeom>
              <a:blipFill>
                <a:blip r:embed="rId7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C0C886C4-BB53-244B-A1F3-CD1A011CC402}"/>
                  </a:ext>
                </a:extLst>
              </p:cNvPr>
              <p:cNvSpPr/>
              <p:nvPr/>
            </p:nvSpPr>
            <p:spPr>
              <a:xfrm>
                <a:off x="4061065" y="5348372"/>
                <a:ext cx="136370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𝜃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4</m:t>
                          </m:r>
                        </m:sub>
                      </m:sSub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  <m:r>
                        <a:rPr lang="de-DE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=4/10</m:t>
                      </m:r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C0C886C4-BB53-244B-A1F3-CD1A011CC40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1065" y="5348372"/>
                <a:ext cx="1363707" cy="369332"/>
              </a:xfrm>
              <a:prstGeom prst="rect">
                <a:avLst/>
              </a:prstGeom>
              <a:blipFill>
                <a:blip r:embed="rId8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C09A861-9930-1244-91F5-9B201EBBC11D}"/>
                  </a:ext>
                </a:extLst>
              </p:cNvPr>
              <p:cNvSpPr/>
              <p:nvPr/>
            </p:nvSpPr>
            <p:spPr>
              <a:xfrm>
                <a:off x="4061065" y="5613968"/>
                <a:ext cx="136909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𝜃</m:t>
                          </m:r>
                        </m:e>
                        <m:sub>
                          <m:r>
                            <a:rPr lang="de-DE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5</m:t>
                          </m:r>
                        </m:sub>
                      </m:sSub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  <m:r>
                        <a:rPr lang="de-DE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=7/10</m:t>
                      </m:r>
                      <m:r>
                        <a:rPr lang="de-DE" i="1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8" name="Rechteck 17">
                <a:extLst>
                  <a:ext uri="{FF2B5EF4-FFF2-40B4-BE49-F238E27FC236}">
                    <a16:creationId xmlns:a16="http://schemas.microsoft.com/office/drawing/2014/main" id="{2C09A861-9930-1244-91F5-9B201EBBC1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1065" y="5613968"/>
                <a:ext cx="1369093" cy="369332"/>
              </a:xfrm>
              <a:prstGeom prst="rect">
                <a:avLst/>
              </a:prstGeom>
              <a:blipFill>
                <a:blip r:embed="rId9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0BA637A-446F-7245-B84B-198ACFB147FE}"/>
              </a:ext>
            </a:extLst>
          </p:cNvPr>
          <p:cNvCxnSpPr>
            <a:endCxn id="16" idx="1"/>
          </p:cNvCxnSpPr>
          <p:nvPr/>
        </p:nvCxnSpPr>
        <p:spPr>
          <a:xfrm>
            <a:off x="2567836" y="3093929"/>
            <a:ext cx="1493229" cy="2164514"/>
          </a:xfrm>
          <a:prstGeom prst="straightConnector1">
            <a:avLst/>
          </a:prstGeom>
          <a:ln w="57150">
            <a:solidFill>
              <a:srgbClr val="447A9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C2CB063F-CC0C-7347-9EA8-2484B7A4A8EE}"/>
                  </a:ext>
                </a:extLst>
              </p:cNvPr>
              <p:cNvSpPr/>
              <p:nvPr/>
            </p:nvSpPr>
            <p:spPr>
              <a:xfrm>
                <a:off x="6861408" y="4176186"/>
                <a:ext cx="6096000" cy="1045351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Maximization Step Coin B: </a:t>
                </a: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</a:b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</a:br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sSubSupPr>
                      <m:e>
                        <m:r>
                          <a:rPr lang="en-US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𝐵</m:t>
                        </m:r>
                      </m:sub>
                      <m:sup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1</m:t>
                        </m:r>
                      </m:sup>
                    </m:sSubSup>
                    <m:r>
                      <a:rPr lang="de-DE" sz="1600" i="1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= </m:t>
                    </m:r>
                    <m:f>
                      <m:fPr>
                        <m:ctrlPr>
                          <a:rPr lang="en-US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0.</m:t>
                        </m:r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 ∗</m:t>
                        </m:r>
                        <m:d>
                          <m:dPr>
                            <m:ctrlP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5</m:t>
                                </m:r>
                              </m:num>
                              <m:den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den>
                            </m:f>
                          </m:e>
                        </m:d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</m:t>
                        </m:r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d>
                          <m:dPr>
                            <m:ctrlP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num>
                              <m:den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den>
                            </m:f>
                          </m:e>
                        </m:d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</m:t>
                        </m:r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27</m:t>
                        </m:r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d>
                          <m:dPr>
                            <m:ctrlP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8</m:t>
                                </m:r>
                              </m:num>
                              <m:den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den>
                            </m:f>
                          </m:e>
                        </m:d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</m:t>
                        </m:r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65</m:t>
                        </m:r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d>
                          <m:dPr>
                            <m:ctrlP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de-DE" sz="1600" i="1">
                                    <a:solidFill>
                                      <a:schemeClr val="accent6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den>
                            </m:f>
                          </m:e>
                        </m:d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</m:t>
                        </m:r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35</m:t>
                        </m:r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∗(</m:t>
                        </m:r>
                        <m:f>
                          <m:fPr>
                            <m:ctrlP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7</m:t>
                            </m:r>
                          </m:num>
                          <m:den>
                            <m:r>
                              <a:rPr lang="de-DE" sz="1600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10</m:t>
                            </m:r>
                          </m:den>
                        </m:f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0.</m:t>
                        </m:r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5+0.</m:t>
                        </m:r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</m:t>
                        </m:r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27</m:t>
                        </m:r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+0.</m:t>
                        </m:r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5+0.</m:t>
                        </m:r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de-DE" sz="1600" i="1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=0.</m:t>
                    </m:r>
                    <m:r>
                      <a:rPr lang="de-DE" sz="16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58</m:t>
                    </m:r>
                  </m:oMath>
                </a14:m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20" name="Rechteck 19">
                <a:extLst>
                  <a:ext uri="{FF2B5EF4-FFF2-40B4-BE49-F238E27FC236}">
                    <a16:creationId xmlns:a16="http://schemas.microsoft.com/office/drawing/2014/main" id="{C2CB063F-CC0C-7347-9EA8-2484B7A4A8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408" y="4176186"/>
                <a:ext cx="6096000" cy="1045351"/>
              </a:xfrm>
              <a:prstGeom prst="rect">
                <a:avLst/>
              </a:prstGeom>
              <a:blipFill>
                <a:blip r:embed="rId10"/>
                <a:stretch>
                  <a:fillRect l="-625" t="-1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Rechteck 20">
            <a:extLst>
              <a:ext uri="{FF2B5EF4-FFF2-40B4-BE49-F238E27FC236}">
                <a16:creationId xmlns:a16="http://schemas.microsoft.com/office/drawing/2014/main" id="{6F89E4A2-C3A3-1849-A74E-44D578A68403}"/>
              </a:ext>
            </a:extLst>
          </p:cNvPr>
          <p:cNvSpPr/>
          <p:nvPr/>
        </p:nvSpPr>
        <p:spPr>
          <a:xfrm>
            <a:off x="6861408" y="5386643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</a:rPr>
              <a:t>Then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</a:rPr>
              <a:t>repeat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</a:rPr>
              <a:t>expectation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</a:rPr>
              <a:t>and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</a:rPr>
              <a:t>maximization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br>
              <a:rPr lang="de-DE" sz="16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</a:rPr>
              <a:t>step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</a:rPr>
              <a:t>until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</a:rPr>
              <a:t>convergence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</a:rPr>
              <a:t>.</a:t>
            </a:r>
            <a:endParaRPr lang="en-US" sz="16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03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  <p:bldP spid="13" grpId="0"/>
      <p:bldP spid="15" grpId="0"/>
      <p:bldP spid="16" grpId="0"/>
      <p:bldP spid="17" grpId="0"/>
      <p:bldP spid="18" grpId="0"/>
      <p:bldP spid="20" grpId="0"/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2.3: </a:t>
            </a:r>
            <a:r>
              <a:rPr lang="de-DE" dirty="0" err="1"/>
              <a:t>Expectation</a:t>
            </a:r>
            <a:r>
              <a:rPr lang="de-DE" dirty="0"/>
              <a:t> </a:t>
            </a:r>
            <a:r>
              <a:rPr lang="de-DE" dirty="0" err="1"/>
              <a:t>Maximization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07A4485-1219-F347-8D59-0401A6B75EEA}"/>
              </a:ext>
            </a:extLst>
          </p:cNvPr>
          <p:cNvSpPr txBox="1"/>
          <p:nvPr/>
        </p:nvSpPr>
        <p:spPr>
          <a:xfrm>
            <a:off x="6888088" y="1534695"/>
            <a:ext cx="4029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Explain the difference between maximum likelihood estimation and EM approaches based on the coin toss example.</a:t>
            </a:r>
          </a:p>
        </p:txBody>
      </p:sp>
      <p:cxnSp>
        <p:nvCxnSpPr>
          <p:cNvPr id="7" name="Gerade Verbindung 8">
            <a:extLst>
              <a:ext uri="{FF2B5EF4-FFF2-40B4-BE49-F238E27FC236}">
                <a16:creationId xmlns:a16="http://schemas.microsoft.com/office/drawing/2014/main" id="{ED5C603B-56C8-9048-80FB-8C7E69F973E1}"/>
              </a:ext>
            </a:extLst>
          </p:cNvPr>
          <p:cNvCxnSpPr>
            <a:cxnSpLocks/>
          </p:cNvCxnSpPr>
          <p:nvPr/>
        </p:nvCxnSpPr>
        <p:spPr bwMode="auto">
          <a:xfrm flipV="1">
            <a:off x="6672064" y="1260354"/>
            <a:ext cx="0" cy="4850954"/>
          </a:xfrm>
          <a:prstGeom prst="line">
            <a:avLst/>
          </a:prstGeom>
          <a:ln w="12700">
            <a:solidFill>
              <a:srgbClr val="447A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22369F8A-11B9-2D46-A10E-D175717B9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126" y="1447873"/>
            <a:ext cx="3860800" cy="44450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0937502-06C0-0747-99DE-A17908BD40C1}"/>
              </a:ext>
            </a:extLst>
          </p:cNvPr>
          <p:cNvSpPr txBox="1"/>
          <p:nvPr/>
        </p:nvSpPr>
        <p:spPr>
          <a:xfrm>
            <a:off x="6888088" y="2693920"/>
            <a:ext cx="432048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Solution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: 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Maximum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Likelihood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Approach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requires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full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information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on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group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assignment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of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each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coin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. EM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doesn‘t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require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these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information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but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tries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to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learn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it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from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data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. </a:t>
            </a:r>
            <a:b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</a:br>
            <a:b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ML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finds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global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optimum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, EM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splits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problem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into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sub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problems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and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find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for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these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sub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problems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global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optima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. </a:t>
            </a:r>
            <a:b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</a:br>
            <a:b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</a:b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After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that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it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combines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solutions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of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each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sub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problem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,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which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in turn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might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end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up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in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local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optima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of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the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overarching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sz="1600" dirty="0" err="1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problem</a:t>
            </a:r>
            <a:r>
              <a:rPr lang="de-DE" sz="1600" dirty="0">
                <a:solidFill>
                  <a:schemeClr val="accent6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. 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40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93">
            <a:extLst>
              <a:ext uri="{FF2B5EF4-FFF2-40B4-BE49-F238E27FC236}">
                <a16:creationId xmlns:a16="http://schemas.microsoft.com/office/drawing/2014/main" id="{3E9083A1-A136-D245-A4AD-3F75C99E5FB0}"/>
              </a:ext>
            </a:extLst>
          </p:cNvPr>
          <p:cNvSpPr/>
          <p:nvPr/>
        </p:nvSpPr>
        <p:spPr>
          <a:xfrm>
            <a:off x="635047" y="3760863"/>
            <a:ext cx="11114087" cy="1031052"/>
          </a:xfrm>
          <a:prstGeom prst="rect">
            <a:avLst/>
          </a:prstGeom>
          <a:solidFill>
            <a:srgbClr val="457993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6AF2F257-F52D-CF42-90A7-73FAD10CCD2C}"/>
              </a:ext>
            </a:extLst>
          </p:cNvPr>
          <p:cNvSpPr txBox="1"/>
          <p:nvPr/>
        </p:nvSpPr>
        <p:spPr>
          <a:xfrm>
            <a:off x="1043955" y="1668576"/>
            <a:ext cx="3770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</a:t>
            </a:r>
          </a:p>
        </p:txBody>
      </p:sp>
      <p:sp>
        <p:nvSpPr>
          <p:cNvPr id="11" name="TextBox 391">
            <a:extLst>
              <a:ext uri="{FF2B5EF4-FFF2-40B4-BE49-F238E27FC236}">
                <a16:creationId xmlns:a16="http://schemas.microsoft.com/office/drawing/2014/main" id="{26C3BE23-6450-E44A-A401-44063736B399}"/>
              </a:ext>
            </a:extLst>
          </p:cNvPr>
          <p:cNvSpPr txBox="1"/>
          <p:nvPr/>
        </p:nvSpPr>
        <p:spPr>
          <a:xfrm>
            <a:off x="851594" y="2776572"/>
            <a:ext cx="56938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DBD6576F-39DC-1C4F-8D7D-EA4C43070EC7}"/>
              </a:ext>
            </a:extLst>
          </p:cNvPr>
          <p:cNvSpPr txBox="1"/>
          <p:nvPr/>
        </p:nvSpPr>
        <p:spPr>
          <a:xfrm>
            <a:off x="1991544" y="1928787"/>
            <a:ext cx="3605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Multiple Choice Questions</a:t>
            </a:r>
            <a:endParaRPr lang="en-US" sz="2800" b="1" dirty="0">
              <a:solidFill>
                <a:srgbClr val="000000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D3CEAC30-C1B1-9741-98BA-4B43A88B6FCB}"/>
              </a:ext>
            </a:extLst>
          </p:cNvPr>
          <p:cNvSpPr txBox="1"/>
          <p:nvPr/>
        </p:nvSpPr>
        <p:spPr>
          <a:xfrm>
            <a:off x="1991544" y="3068960"/>
            <a:ext cx="48332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Expectation Maximization Algorithm</a:t>
            </a:r>
          </a:p>
        </p:txBody>
      </p:sp>
      <p:sp>
        <p:nvSpPr>
          <p:cNvPr id="7" name="TextBox 391">
            <a:extLst>
              <a:ext uri="{FF2B5EF4-FFF2-40B4-BE49-F238E27FC236}">
                <a16:creationId xmlns:a16="http://schemas.microsoft.com/office/drawing/2014/main" id="{0AC3B067-8836-8E42-92BC-F47C6B262E3D}"/>
              </a:ext>
            </a:extLst>
          </p:cNvPr>
          <p:cNvSpPr txBox="1"/>
          <p:nvPr/>
        </p:nvSpPr>
        <p:spPr>
          <a:xfrm>
            <a:off x="654452" y="3722391"/>
            <a:ext cx="7930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III </a:t>
            </a: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3E6CB564-6501-974A-B288-7C6F81E57439}"/>
              </a:ext>
            </a:extLst>
          </p:cNvPr>
          <p:cNvSpPr txBox="1"/>
          <p:nvPr/>
        </p:nvSpPr>
        <p:spPr>
          <a:xfrm>
            <a:off x="1991544" y="4014779"/>
            <a:ext cx="5661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Programming</a:t>
            </a:r>
            <a:endParaRPr lang="en-US" sz="2800" b="1" dirty="0">
              <a:solidFill>
                <a:srgbClr val="000000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442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84E1F6-7FE4-9449-B13D-1D29BC0F0364}"/>
              </a:ext>
            </a:extLst>
          </p:cNvPr>
          <p:cNvSpPr txBox="1"/>
          <p:nvPr/>
        </p:nvSpPr>
        <p:spPr>
          <a:xfrm>
            <a:off x="4994083" y="1268413"/>
            <a:ext cx="66291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For general questions and enquiries on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research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,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teaching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,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job openings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and new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projects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 refer to our website at </a:t>
            </a: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www.is3.uni-koeln.de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457993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18894C-9714-FB4E-B1C4-92858B939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5183" y="1347208"/>
            <a:ext cx="778786" cy="7787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A20D24-FD58-9F4A-9ADD-C9A1649C7C4E}"/>
              </a:ext>
            </a:extLst>
          </p:cNvPr>
          <p:cNvSpPr txBox="1"/>
          <p:nvPr/>
        </p:nvSpPr>
        <p:spPr>
          <a:xfrm>
            <a:off x="5005633" y="3023840"/>
            <a:ext cx="66176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For specific enquiries regarding this course contact us by sending an email to the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IS3 teaching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address at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is3-teaching@wiso.uni-koeln.de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457993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BFCAFD-5C04-A541-BC7B-5669BA92A2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5488" y="3111760"/>
            <a:ext cx="928481" cy="928481"/>
          </a:xfrm>
          <a:prstGeom prst="rect">
            <a:avLst/>
          </a:prstGeom>
        </p:spPr>
      </p:pic>
      <p:cxnSp>
        <p:nvCxnSpPr>
          <p:cNvPr id="11" name="Gerade Verbindung 8">
            <a:extLst>
              <a:ext uri="{FF2B5EF4-FFF2-40B4-BE49-F238E27FC236}">
                <a16:creationId xmlns:a16="http://schemas.microsoft.com/office/drawing/2014/main" id="{2A0DC8B7-F498-4048-B881-E34093EF9BB3}"/>
              </a:ext>
            </a:extLst>
          </p:cNvPr>
          <p:cNvCxnSpPr>
            <a:cxnSpLocks/>
          </p:cNvCxnSpPr>
          <p:nvPr/>
        </p:nvCxnSpPr>
        <p:spPr bwMode="auto">
          <a:xfrm flipV="1">
            <a:off x="2945373" y="1268413"/>
            <a:ext cx="0" cy="485095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3F27933-06BF-B743-A20E-116BC6E410E7}"/>
              </a:ext>
            </a:extLst>
          </p:cNvPr>
          <p:cNvSpPr txBox="1"/>
          <p:nvPr/>
        </p:nvSpPr>
        <p:spPr>
          <a:xfrm>
            <a:off x="618242" y="1268413"/>
            <a:ext cx="2327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2892798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93">
            <a:extLst>
              <a:ext uri="{FF2B5EF4-FFF2-40B4-BE49-F238E27FC236}">
                <a16:creationId xmlns:a16="http://schemas.microsoft.com/office/drawing/2014/main" id="{3E9083A1-A136-D245-A4AD-3F75C99E5FB0}"/>
              </a:ext>
            </a:extLst>
          </p:cNvPr>
          <p:cNvSpPr/>
          <p:nvPr/>
        </p:nvSpPr>
        <p:spPr>
          <a:xfrm>
            <a:off x="539544" y="1712348"/>
            <a:ext cx="11114087" cy="1031052"/>
          </a:xfrm>
          <a:prstGeom prst="rect">
            <a:avLst/>
          </a:prstGeom>
          <a:solidFill>
            <a:srgbClr val="457993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6AF2F257-F52D-CF42-90A7-73FAD10CCD2C}"/>
              </a:ext>
            </a:extLst>
          </p:cNvPr>
          <p:cNvSpPr txBox="1"/>
          <p:nvPr/>
        </p:nvSpPr>
        <p:spPr>
          <a:xfrm>
            <a:off x="1043955" y="1668576"/>
            <a:ext cx="3770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</a:t>
            </a:r>
          </a:p>
        </p:txBody>
      </p:sp>
      <p:sp>
        <p:nvSpPr>
          <p:cNvPr id="11" name="TextBox 391">
            <a:extLst>
              <a:ext uri="{FF2B5EF4-FFF2-40B4-BE49-F238E27FC236}">
                <a16:creationId xmlns:a16="http://schemas.microsoft.com/office/drawing/2014/main" id="{26C3BE23-6450-E44A-A401-44063736B399}"/>
              </a:ext>
            </a:extLst>
          </p:cNvPr>
          <p:cNvSpPr txBox="1"/>
          <p:nvPr/>
        </p:nvSpPr>
        <p:spPr>
          <a:xfrm>
            <a:off x="851594" y="2776572"/>
            <a:ext cx="56938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DBD6576F-39DC-1C4F-8D7D-EA4C43070EC7}"/>
              </a:ext>
            </a:extLst>
          </p:cNvPr>
          <p:cNvSpPr txBox="1"/>
          <p:nvPr/>
        </p:nvSpPr>
        <p:spPr>
          <a:xfrm>
            <a:off x="1991544" y="1928787"/>
            <a:ext cx="3605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Multiple Choice Questions</a:t>
            </a:r>
            <a:endParaRPr lang="en-US" sz="2800" b="1" dirty="0">
              <a:solidFill>
                <a:srgbClr val="000000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D3CEAC30-C1B1-9741-98BA-4B43A88B6FCB}"/>
              </a:ext>
            </a:extLst>
          </p:cNvPr>
          <p:cNvSpPr txBox="1"/>
          <p:nvPr/>
        </p:nvSpPr>
        <p:spPr>
          <a:xfrm>
            <a:off x="1991544" y="3068960"/>
            <a:ext cx="48332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Expectation Maximization Algorithm</a:t>
            </a:r>
          </a:p>
        </p:txBody>
      </p:sp>
      <p:sp>
        <p:nvSpPr>
          <p:cNvPr id="7" name="TextBox 391">
            <a:extLst>
              <a:ext uri="{FF2B5EF4-FFF2-40B4-BE49-F238E27FC236}">
                <a16:creationId xmlns:a16="http://schemas.microsoft.com/office/drawing/2014/main" id="{0AC3B067-8836-8E42-92BC-F47C6B262E3D}"/>
              </a:ext>
            </a:extLst>
          </p:cNvPr>
          <p:cNvSpPr txBox="1"/>
          <p:nvPr/>
        </p:nvSpPr>
        <p:spPr>
          <a:xfrm>
            <a:off x="654452" y="3722391"/>
            <a:ext cx="7930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III </a:t>
            </a: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3E6CB564-6501-974A-B288-7C6F81E57439}"/>
              </a:ext>
            </a:extLst>
          </p:cNvPr>
          <p:cNvSpPr txBox="1"/>
          <p:nvPr/>
        </p:nvSpPr>
        <p:spPr>
          <a:xfrm>
            <a:off x="1991544" y="4014779"/>
            <a:ext cx="5661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Programming</a:t>
            </a:r>
            <a:endParaRPr lang="en-US" sz="2800" b="1" dirty="0">
              <a:solidFill>
                <a:srgbClr val="000000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915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1.1: Soft vs. Hard Clustering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70A92C7-7CBD-F744-BA10-DF2FEE0AD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600" y="2348880"/>
            <a:ext cx="7760862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815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1.1: Soft vs. Hard Clustering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70A92C7-7CBD-F744-BA10-DF2FEE0AD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600" y="2348880"/>
            <a:ext cx="7760862" cy="1800200"/>
          </a:xfrm>
          <a:prstGeom prst="rect">
            <a:avLst/>
          </a:prstGeom>
        </p:spPr>
      </p:pic>
      <p:sp>
        <p:nvSpPr>
          <p:cNvPr id="4" name="Rahmen 3">
            <a:extLst>
              <a:ext uri="{FF2B5EF4-FFF2-40B4-BE49-F238E27FC236}">
                <a16:creationId xmlns:a16="http://schemas.microsoft.com/office/drawing/2014/main" id="{861FF2E5-70EC-2948-B5C5-4F4273D25F44}"/>
              </a:ext>
            </a:extLst>
          </p:cNvPr>
          <p:cNvSpPr/>
          <p:nvPr/>
        </p:nvSpPr>
        <p:spPr>
          <a:xfrm>
            <a:off x="2714972" y="3463497"/>
            <a:ext cx="7042803" cy="782826"/>
          </a:xfrm>
          <a:prstGeom prst="frame">
            <a:avLst>
              <a:gd name="adj1" fmla="val 11413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258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1.2: True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False</a:t>
            </a:r>
            <a:r>
              <a:rPr lang="de-DE" dirty="0"/>
              <a:t>? GMM superb?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D3CB291-785E-694A-8C39-F51C9114BA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08"/>
          <a:stretch/>
        </p:blipFill>
        <p:spPr>
          <a:xfrm>
            <a:off x="2567608" y="2708920"/>
            <a:ext cx="7704856" cy="132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839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1.2: True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False</a:t>
            </a:r>
            <a:r>
              <a:rPr lang="de-DE" dirty="0"/>
              <a:t>? GMM superb?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D3CB291-785E-694A-8C39-F51C9114BA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08"/>
          <a:stretch/>
        </p:blipFill>
        <p:spPr>
          <a:xfrm>
            <a:off x="2567608" y="2708920"/>
            <a:ext cx="7704856" cy="1324006"/>
          </a:xfrm>
          <a:prstGeom prst="rect">
            <a:avLst/>
          </a:prstGeom>
        </p:spPr>
      </p:pic>
      <p:sp>
        <p:nvSpPr>
          <p:cNvPr id="5" name="Rahmen 4">
            <a:extLst>
              <a:ext uri="{FF2B5EF4-FFF2-40B4-BE49-F238E27FC236}">
                <a16:creationId xmlns:a16="http://schemas.microsoft.com/office/drawing/2014/main" id="{B1387C62-590D-1C47-AEBE-B746DBE2CFEE}"/>
              </a:ext>
            </a:extLst>
          </p:cNvPr>
          <p:cNvSpPr/>
          <p:nvPr/>
        </p:nvSpPr>
        <p:spPr>
          <a:xfrm>
            <a:off x="2802654" y="3670126"/>
            <a:ext cx="1381039" cy="450936"/>
          </a:xfrm>
          <a:prstGeom prst="frame">
            <a:avLst>
              <a:gd name="adj1" fmla="val 11413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437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93">
            <a:extLst>
              <a:ext uri="{FF2B5EF4-FFF2-40B4-BE49-F238E27FC236}">
                <a16:creationId xmlns:a16="http://schemas.microsoft.com/office/drawing/2014/main" id="{3E9083A1-A136-D245-A4AD-3F75C99E5FB0}"/>
              </a:ext>
            </a:extLst>
          </p:cNvPr>
          <p:cNvSpPr/>
          <p:nvPr/>
        </p:nvSpPr>
        <p:spPr>
          <a:xfrm>
            <a:off x="551384" y="2853516"/>
            <a:ext cx="11114087" cy="1031052"/>
          </a:xfrm>
          <a:prstGeom prst="rect">
            <a:avLst/>
          </a:prstGeom>
          <a:solidFill>
            <a:srgbClr val="457993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6AF2F257-F52D-CF42-90A7-73FAD10CCD2C}"/>
              </a:ext>
            </a:extLst>
          </p:cNvPr>
          <p:cNvSpPr txBox="1"/>
          <p:nvPr/>
        </p:nvSpPr>
        <p:spPr>
          <a:xfrm>
            <a:off x="1043955" y="1668576"/>
            <a:ext cx="3770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</a:t>
            </a:r>
          </a:p>
        </p:txBody>
      </p:sp>
      <p:sp>
        <p:nvSpPr>
          <p:cNvPr id="11" name="TextBox 391">
            <a:extLst>
              <a:ext uri="{FF2B5EF4-FFF2-40B4-BE49-F238E27FC236}">
                <a16:creationId xmlns:a16="http://schemas.microsoft.com/office/drawing/2014/main" id="{26C3BE23-6450-E44A-A401-44063736B399}"/>
              </a:ext>
            </a:extLst>
          </p:cNvPr>
          <p:cNvSpPr txBox="1"/>
          <p:nvPr/>
        </p:nvSpPr>
        <p:spPr>
          <a:xfrm>
            <a:off x="851594" y="2776572"/>
            <a:ext cx="56938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DBD6576F-39DC-1C4F-8D7D-EA4C43070EC7}"/>
              </a:ext>
            </a:extLst>
          </p:cNvPr>
          <p:cNvSpPr txBox="1"/>
          <p:nvPr/>
        </p:nvSpPr>
        <p:spPr>
          <a:xfrm>
            <a:off x="1991544" y="1928787"/>
            <a:ext cx="3605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Multiple Choice Questions</a:t>
            </a:r>
            <a:endParaRPr lang="en-US" sz="2800" b="1" dirty="0">
              <a:solidFill>
                <a:srgbClr val="000000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D3CEAC30-C1B1-9741-98BA-4B43A88B6FCB}"/>
              </a:ext>
            </a:extLst>
          </p:cNvPr>
          <p:cNvSpPr txBox="1"/>
          <p:nvPr/>
        </p:nvSpPr>
        <p:spPr>
          <a:xfrm>
            <a:off x="1991544" y="3068960"/>
            <a:ext cx="48332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Expectation Maximization Algorithm</a:t>
            </a:r>
          </a:p>
        </p:txBody>
      </p:sp>
      <p:sp>
        <p:nvSpPr>
          <p:cNvPr id="7" name="TextBox 391">
            <a:extLst>
              <a:ext uri="{FF2B5EF4-FFF2-40B4-BE49-F238E27FC236}">
                <a16:creationId xmlns:a16="http://schemas.microsoft.com/office/drawing/2014/main" id="{0AC3B067-8836-8E42-92BC-F47C6B262E3D}"/>
              </a:ext>
            </a:extLst>
          </p:cNvPr>
          <p:cNvSpPr txBox="1"/>
          <p:nvPr/>
        </p:nvSpPr>
        <p:spPr>
          <a:xfrm>
            <a:off x="654452" y="3722391"/>
            <a:ext cx="7930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III </a:t>
            </a: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3E6CB564-6501-974A-B288-7C6F81E57439}"/>
              </a:ext>
            </a:extLst>
          </p:cNvPr>
          <p:cNvSpPr txBox="1"/>
          <p:nvPr/>
        </p:nvSpPr>
        <p:spPr>
          <a:xfrm>
            <a:off x="1991544" y="4014779"/>
            <a:ext cx="5661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Programming</a:t>
            </a:r>
            <a:endParaRPr lang="en-US" sz="2800" b="1" dirty="0">
              <a:solidFill>
                <a:srgbClr val="000000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346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2.1: </a:t>
            </a:r>
            <a:r>
              <a:rPr lang="de-DE" dirty="0" err="1"/>
              <a:t>Expectation</a:t>
            </a:r>
            <a:r>
              <a:rPr lang="de-DE" dirty="0"/>
              <a:t> </a:t>
            </a:r>
            <a:r>
              <a:rPr lang="de-DE" dirty="0" err="1"/>
              <a:t>Maximization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07A4485-1219-F347-8D59-0401A6B75EEA}"/>
              </a:ext>
            </a:extLst>
          </p:cNvPr>
          <p:cNvSpPr txBox="1"/>
          <p:nvPr/>
        </p:nvSpPr>
        <p:spPr>
          <a:xfrm>
            <a:off x="7032104" y="3347277"/>
            <a:ext cx="40297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Read the paper.</a:t>
            </a:r>
          </a:p>
        </p:txBody>
      </p:sp>
      <p:cxnSp>
        <p:nvCxnSpPr>
          <p:cNvPr id="7" name="Gerade Verbindung 8">
            <a:extLst>
              <a:ext uri="{FF2B5EF4-FFF2-40B4-BE49-F238E27FC236}">
                <a16:creationId xmlns:a16="http://schemas.microsoft.com/office/drawing/2014/main" id="{ED5C603B-56C8-9048-80FB-8C7E69F973E1}"/>
              </a:ext>
            </a:extLst>
          </p:cNvPr>
          <p:cNvCxnSpPr>
            <a:cxnSpLocks/>
          </p:cNvCxnSpPr>
          <p:nvPr/>
        </p:nvCxnSpPr>
        <p:spPr bwMode="auto">
          <a:xfrm flipV="1">
            <a:off x="6672064" y="1260354"/>
            <a:ext cx="0" cy="4850954"/>
          </a:xfrm>
          <a:prstGeom prst="line">
            <a:avLst/>
          </a:prstGeom>
          <a:ln w="12700">
            <a:solidFill>
              <a:srgbClr val="447A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3CE7FCDA-982C-F84F-9F7B-EFF5546C8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201" y="1522096"/>
            <a:ext cx="3197794" cy="422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35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 err="1"/>
              <a:t>Question</a:t>
            </a:r>
            <a:r>
              <a:rPr lang="de-DE" dirty="0"/>
              <a:t> 2.2: </a:t>
            </a:r>
            <a:r>
              <a:rPr lang="de-DE" dirty="0" err="1"/>
              <a:t>Expectation</a:t>
            </a:r>
            <a:r>
              <a:rPr lang="de-DE" dirty="0"/>
              <a:t> </a:t>
            </a:r>
            <a:r>
              <a:rPr lang="de-DE" dirty="0" err="1"/>
              <a:t>Maximization</a:t>
            </a:r>
            <a:r>
              <a:rPr lang="de-DE" dirty="0"/>
              <a:t> </a:t>
            </a:r>
          </a:p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 dirty="0"/>
              <a:t>AAA Workshop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07A4485-1219-F347-8D59-0401A6B75EEA}"/>
              </a:ext>
            </a:extLst>
          </p:cNvPr>
          <p:cNvSpPr txBox="1"/>
          <p:nvPr/>
        </p:nvSpPr>
        <p:spPr>
          <a:xfrm>
            <a:off x="6888088" y="1534695"/>
            <a:ext cx="4029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Explain the application of the EM algorithm in light of the coin toss experiment.</a:t>
            </a:r>
          </a:p>
        </p:txBody>
      </p:sp>
      <p:cxnSp>
        <p:nvCxnSpPr>
          <p:cNvPr id="7" name="Gerade Verbindung 8">
            <a:extLst>
              <a:ext uri="{FF2B5EF4-FFF2-40B4-BE49-F238E27FC236}">
                <a16:creationId xmlns:a16="http://schemas.microsoft.com/office/drawing/2014/main" id="{ED5C603B-56C8-9048-80FB-8C7E69F973E1}"/>
              </a:ext>
            </a:extLst>
          </p:cNvPr>
          <p:cNvCxnSpPr>
            <a:cxnSpLocks/>
          </p:cNvCxnSpPr>
          <p:nvPr/>
        </p:nvCxnSpPr>
        <p:spPr bwMode="auto">
          <a:xfrm flipV="1">
            <a:off x="6672064" y="1260354"/>
            <a:ext cx="0" cy="4850954"/>
          </a:xfrm>
          <a:prstGeom prst="line">
            <a:avLst/>
          </a:prstGeom>
          <a:ln w="12700">
            <a:solidFill>
              <a:srgbClr val="447A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22369F8A-11B9-2D46-A10E-D175717B9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126" y="1447873"/>
            <a:ext cx="3860800" cy="4445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1A038994-B5F6-6240-80D2-90B2BA990E5B}"/>
                  </a:ext>
                </a:extLst>
              </p:cNvPr>
              <p:cNvSpPr txBox="1"/>
              <p:nvPr/>
            </p:nvSpPr>
            <p:spPr>
              <a:xfrm>
                <a:off x="6861409" y="2393100"/>
                <a:ext cx="4320481" cy="30469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Solution Part a)</a:t>
                </a:r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: We have conducted an experiment with 5 rounds using two coins A and B, which are biased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𝐴</m:t>
                        </m:r>
                      </m:sub>
                    </m:sSub>
                    <m:r>
                      <a:rPr lang="de-DE" sz="16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 ≠</m:t>
                    </m:r>
                    <m:sSub>
                      <m:sSubPr>
                        <m:ctrlP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1600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𝐵</m:t>
                        </m:r>
                      </m:sub>
                    </m:sSub>
                    <m:r>
                      <a:rPr lang="de-DE" sz="1600" i="1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≠</m:t>
                    </m:r>
                    <m:r>
                      <a:rPr lang="de-DE" sz="1600" b="0" i="0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0.5</m:t>
                    </m:r>
                  </m:oMath>
                </a14:m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. </a:t>
                </a: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</a:b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</a:br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At each round, we tossed the selected coin 10 times. </a:t>
                </a:r>
              </a:p>
              <a:p>
                <a:endParaRPr lang="en-US" sz="1600" dirty="0">
                  <a:solidFill>
                    <a:schemeClr val="accent6">
                      <a:lumMod val="75000"/>
                    </a:schemeClr>
                  </a:solidFill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  <a:p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However, we don’t know which coin we used during each round (i.e., we cannot use MLE). </a:t>
                </a: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</a:b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</a:br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Our objective is to estimate the coefficients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𝐴</m:t>
                        </m:r>
                      </m:sub>
                    </m:sSub>
                    <m:r>
                      <a:rPr lang="de-DE" sz="1600" i="1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 </m:t>
                    </m:r>
                    <m:r>
                      <a:rPr lang="de-DE" sz="1600" b="0" i="1" smtClean="0">
                        <a:solidFill>
                          <a:schemeClr val="accent6">
                            <a:lumMod val="75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, </m:t>
                    </m:r>
                    <m:sSub>
                      <m:sSubPr>
                        <m:ctrlP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sSubPr>
                      <m:e>
                        <m:r>
                          <a:rPr lang="en-US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𝜃</m:t>
                        </m:r>
                      </m:e>
                      <m:sub>
                        <m:r>
                          <a:rPr lang="de-DE" sz="1600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𝐵</m:t>
                        </m:r>
                      </m:sub>
                    </m:sSub>
                  </m:oMath>
                </a14:m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. </a:t>
                </a: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</a:br>
                <a:b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</a:br>
                <a:r>
                  <a:rPr lang="en-US" sz="1600" dirty="0">
                    <a:solidFill>
                      <a:schemeClr val="accent6">
                        <a:lumMod val="75000"/>
                      </a:schemeClr>
                    </a:solidFill>
                    <a:latin typeface="Arial Narrow" panose="020B0604020202020204" pitchFamily="34" charset="0"/>
                    <a:cs typeface="Arial Narrow" panose="020B0604020202020204" pitchFamily="34" charset="0"/>
                  </a:rPr>
                  <a:t>Recall that coin tossing follows a binomial distribution. </a:t>
                </a:r>
              </a:p>
            </p:txBody>
          </p:sp>
        </mc:Choice>
        <mc:Fallback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1A038994-B5F6-6240-80D2-90B2BA990E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61409" y="2393100"/>
                <a:ext cx="4320481" cy="3046988"/>
              </a:xfrm>
              <a:prstGeom prst="rect">
                <a:avLst/>
              </a:prstGeom>
              <a:blipFill>
                <a:blip r:embed="rId3"/>
                <a:stretch>
                  <a:fillRect l="-882" r="-1471" b="-16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hteck 10">
            <a:extLst>
              <a:ext uri="{FF2B5EF4-FFF2-40B4-BE49-F238E27FC236}">
                <a16:creationId xmlns:a16="http://schemas.microsoft.com/office/drawing/2014/main" id="{5D10FFF0-E9F2-EE4E-A5D6-EABD024C9774}"/>
              </a:ext>
            </a:extLst>
          </p:cNvPr>
          <p:cNvSpPr/>
          <p:nvPr/>
        </p:nvSpPr>
        <p:spPr>
          <a:xfrm>
            <a:off x="2598165" y="3867546"/>
            <a:ext cx="3024336" cy="1180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14211B5-937C-1B4E-A7F9-B3953065337C}"/>
              </a:ext>
            </a:extLst>
          </p:cNvPr>
          <p:cNvSpPr/>
          <p:nvPr/>
        </p:nvSpPr>
        <p:spPr>
          <a:xfrm>
            <a:off x="3034372" y="4873597"/>
            <a:ext cx="3024336" cy="1180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D98BE8-7906-754B-873A-214CA04CCCDC}"/>
              </a:ext>
            </a:extLst>
          </p:cNvPr>
          <p:cNvSpPr txBox="1"/>
          <p:nvPr/>
        </p:nvSpPr>
        <p:spPr>
          <a:xfrm>
            <a:off x="4425558" y="4129953"/>
            <a:ext cx="4700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?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CBD190A-7D85-D248-8DAF-E0D9F781C4AE}"/>
              </a:ext>
            </a:extLst>
          </p:cNvPr>
          <p:cNvSpPr/>
          <p:nvPr/>
        </p:nvSpPr>
        <p:spPr>
          <a:xfrm>
            <a:off x="4211102" y="1725720"/>
            <a:ext cx="1322824" cy="1180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0B8A1E5-67AA-3443-A1E3-54E0BBBB8FBF}"/>
              </a:ext>
            </a:extLst>
          </p:cNvPr>
          <p:cNvSpPr/>
          <p:nvPr/>
        </p:nvSpPr>
        <p:spPr>
          <a:xfrm>
            <a:off x="1593048" y="1447872"/>
            <a:ext cx="1322824" cy="2999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2BDD56F-4076-B54E-BF78-5EB5D260F75E}"/>
              </a:ext>
            </a:extLst>
          </p:cNvPr>
          <p:cNvSpPr/>
          <p:nvPr/>
        </p:nvSpPr>
        <p:spPr>
          <a:xfrm>
            <a:off x="3101293" y="1802839"/>
            <a:ext cx="1109809" cy="1115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6D6073C-7E95-1749-853E-25657A8DAC08}"/>
              </a:ext>
            </a:extLst>
          </p:cNvPr>
          <p:cNvSpPr/>
          <p:nvPr/>
        </p:nvSpPr>
        <p:spPr>
          <a:xfrm>
            <a:off x="618219" y="1702756"/>
            <a:ext cx="1322824" cy="1180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62F4CC5-1E94-5E46-961F-059B75DC5087}"/>
              </a:ext>
            </a:extLst>
          </p:cNvPr>
          <p:cNvSpPr/>
          <p:nvPr/>
        </p:nvSpPr>
        <p:spPr>
          <a:xfrm>
            <a:off x="1673126" y="3041991"/>
            <a:ext cx="1322824" cy="263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153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709</Words>
  <Application>Microsoft Macintosh PowerPoint</Application>
  <PresentationFormat>Breitbild</PresentationFormat>
  <Paragraphs>87</Paragraphs>
  <Slides>17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4" baseType="lpstr">
      <vt:lpstr>Arial</vt:lpstr>
      <vt:lpstr>Arial Narrow</vt:lpstr>
      <vt:lpstr>Calibri</vt:lpstr>
      <vt:lpstr>Cambria Math</vt:lpstr>
      <vt:lpstr>Wingdings</vt:lpstr>
      <vt:lpstr>Office</vt:lpstr>
      <vt:lpstr>think-cell Folie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 User</dc:creator>
  <cp:lastModifiedBy>Muhammed Demircan</cp:lastModifiedBy>
  <cp:revision>56</cp:revision>
  <dcterms:created xsi:type="dcterms:W3CDTF">2019-12-26T20:10:50Z</dcterms:created>
  <dcterms:modified xsi:type="dcterms:W3CDTF">2021-05-04T15:31:21Z</dcterms:modified>
</cp:coreProperties>
</file>

<file path=docProps/thumbnail.jpeg>
</file>